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0"/>
  </p:notesMasterIdLst>
  <p:sldIdLst>
    <p:sldId id="256" r:id="rId5"/>
    <p:sldId id="259" r:id="rId6"/>
    <p:sldId id="261" r:id="rId7"/>
    <p:sldId id="260" r:id="rId8"/>
    <p:sldId id="270" r:id="rId9"/>
    <p:sldId id="294" r:id="rId10"/>
    <p:sldId id="262" r:id="rId11"/>
    <p:sldId id="269" r:id="rId12"/>
    <p:sldId id="267" r:id="rId13"/>
    <p:sldId id="268" r:id="rId14"/>
    <p:sldId id="297" r:id="rId15"/>
    <p:sldId id="293" r:id="rId16"/>
    <p:sldId id="298" r:id="rId17"/>
    <p:sldId id="296" r:id="rId18"/>
    <p:sldId id="29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55A3"/>
    <a:srgbClr val="2EA6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60" autoAdjust="0"/>
    <p:restoredTop sz="94808" autoAdjust="0"/>
  </p:normalViewPr>
  <p:slideViewPr>
    <p:cSldViewPr snapToGrid="0">
      <p:cViewPr varScale="1">
        <p:scale>
          <a:sx n="90" d="100"/>
          <a:sy n="90" d="100"/>
        </p:scale>
        <p:origin x="208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1F51C-9644-42B9-B311-A086D81AB5AD}" type="datetimeFigureOut">
              <a:rPr lang="en-AU" smtClean="0"/>
              <a:t>16/9/19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AC64E-838D-42AF-BF0B-07D4E99C006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4140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3E0F-ADDB-4B8A-9760-2BCB94462B6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6EB7D-DF77-43D1-810A-AEA285D2ED4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EA6D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E7E0A-4548-4140-8D8E-2DC10CAD6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16/9/19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4C7F4-17D4-45A8-B2B4-50F203BAB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43713-C8E3-4143-A58A-974804736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1189610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B1808-5014-48D3-902F-767CAA980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85C4A-96F7-4511-8EFC-65651750A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97D20-F457-4456-9FA7-03FECEB98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16/9/19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F8EA2-E732-40EB-81B5-CD741F2A6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84600-C0A5-451C-AF9B-2CAA8B52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5117438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EAC7AA-AA6B-4139-927A-F30790C93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16/9/19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071AF-1F35-48B9-B77C-A4ECA6E89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B35B5-50FC-463D-BA82-311DAF384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124913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38937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slide (Coloured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D143D6-E421-45C9-BE8F-CD3EBFA719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8718" y="1364518"/>
            <a:ext cx="4754564" cy="41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5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wipe/>
      </p:transition>
    </mc:Choice>
    <mc:Fallback xmlns=""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slide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D143D6-E421-45C9-BE8F-CD3EBFA719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8718" y="1364518"/>
            <a:ext cx="4754563" cy="41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1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A720F-AF03-4D1E-9776-7A5224187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106"/>
            <a:ext cx="10515600" cy="46918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DC2A110-0ECF-4838-AF3B-741A322B3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26980-CC7C-4697-8B01-366D1986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16/9/19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D1535-9300-4E46-ACEF-A7BD882C8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0FA0-4ACD-4621-BDC0-9A403847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7542086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FBD56-37A2-400E-90E0-A8FE8E94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090BF-85BC-463E-A6D6-F0091F655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2EA6D8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3B4A9-9FAB-43DE-96B6-324A370F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16/9/19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F122F-ADD2-437D-B45B-A8FF01E0C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4FCB7-2F6F-4471-A507-4963D204C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3453020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500F-27A6-44EE-8AC0-B89502CA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83E03-A4E1-47BE-9A3F-57E9A0C6B0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5106"/>
            <a:ext cx="5181600" cy="46918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10E74-102F-4E39-A94E-305725025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5106"/>
            <a:ext cx="5181600" cy="46918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43F81-D598-443F-BB1C-D92832DD0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16/9/19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4004AD-BB67-4433-B267-9A259F781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BB618-20FA-496D-972C-0A0AD5DF1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70966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1F590-13C0-4124-9EE1-48A958E40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85106"/>
            <a:ext cx="5157787" cy="101996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1D27C9-4B08-4A27-BEDD-05A77DA16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88374A-6AC0-4BE5-ACAE-A8CC4A9DEB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85106"/>
            <a:ext cx="5183188" cy="101996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DDCC5C-AD2A-44C0-A9E0-2246BAD8FB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D6379B58-34CA-4B01-AEDD-7A318E98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48911B-E700-42FB-B0EC-E270B6916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16/9/19</a:t>
            </a:fld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23FF1D-FAC8-44FB-9987-02E98C64D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E88A86-E00B-4A74-92E8-E762EBB2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643899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730E-85DD-441B-8D57-B90F77A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93FC1-2A77-4E00-8573-C94B8EB86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16/9/19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8EFE9-B362-4BA2-BA1B-98C96D531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FBBEC-04FA-47B4-BB2E-1C911FE35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6061152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109E-1C1F-4A69-B0E6-F6A37236E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CB530-A319-46AD-83C9-5171CAF2A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F295E4-1DD3-4E67-9759-BA8E28888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D8EBA-5C02-4E62-82AE-04161EC17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16/9/19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A6E0C-0B95-49F4-8201-9264481D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BB2B7-338B-42EF-A2D5-4A664A03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43469135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E4257-5CF6-4364-9F7F-4054E772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C9FBED-CDD9-4EEE-BF1B-3BC241A91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C78065-E424-4DBC-935E-ED8371714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887CB-8B40-419B-A1D0-B06D2EF43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16/9/19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34BE-83EC-4EEB-BEBB-9839E6ED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0D31B-7835-40B3-8F86-C31C12DD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3954872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44DE-362A-4B9E-AE1A-557425E73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DC8C2-A54D-4D0E-BCC0-2289821BE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203E6-6032-4CC4-8558-874643711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16/9/19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D6201-3777-4083-9E72-488DABEB9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D90A2-222E-4D34-B69A-911C6598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42992807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545DCBA-8C03-49E4-A125-79CA9B005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0" t="33360" r="34812" b="35646"/>
          <a:stretch/>
        </p:blipFill>
        <p:spPr>
          <a:xfrm>
            <a:off x="6000751" y="2495549"/>
            <a:ext cx="6191249" cy="436245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E5BB4A-BDC9-4947-B07B-3AD065891B0D}"/>
              </a:ext>
            </a:extLst>
          </p:cNvPr>
          <p:cNvSpPr/>
          <p:nvPr userDrawn="1"/>
        </p:nvSpPr>
        <p:spPr>
          <a:xfrm>
            <a:off x="6000751" y="2495549"/>
            <a:ext cx="6191249" cy="436245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D63C87-36DB-41B3-A8EB-8F57F903897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698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FD070-DF35-44DD-B25E-E6CB10C1D71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8200" y="1485106"/>
            <a:ext cx="10515600" cy="4691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66CC4-B2AE-4388-9A01-B346D43B287B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838200" y="6356350"/>
            <a:ext cx="12382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070FE3CD-93CD-44CB-8F18-6EB795FB0CB9}" type="datetime1">
              <a:rPr lang="en-AU" smtClean="0"/>
              <a:t>16/9/19</a:t>
            </a:fld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3A860-7799-467A-AA5F-41EE83C01D30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115551" y="6356350"/>
            <a:ext cx="1238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D18445-FCA2-4BBF-A4E2-59DC5B4FD877}"/>
              </a:ext>
            </a:extLst>
          </p:cNvPr>
          <p:cNvCxnSpPr/>
          <p:nvPr userDrawn="1"/>
        </p:nvCxnSpPr>
        <p:spPr>
          <a:xfrm flipH="1">
            <a:off x="330200" y="6266656"/>
            <a:ext cx="1153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9BC6757-3E69-4FD4-98C7-32A718EAF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2007" y="6356350"/>
            <a:ext cx="709075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AU" dirty="0"/>
              <a:t>© 2017 Layer2 and/or its affiliates.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34804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55" r:id="rId11"/>
    <p:sldLayoutId id="2147483660" r:id="rId12"/>
    <p:sldLayoutId id="2147483661" r:id="rId13"/>
    <p:sldLayoutId id="2147483662" r:id="rId14"/>
  </p:sldLayoutIdLst>
  <p:transition spd="slow"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955A3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955A3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955A3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955A3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955A3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955A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ansible.com/ansible/intro_adhoc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rgessc/ansible_it.br" TargetMode="Externa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3AA447-3F80-F24F-84AF-45A51AF3A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Ansible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Knowing better the Tool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D1C8628-6933-D34B-A923-C79C48086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endParaRPr lang="en-US" sz="1100" b="1" dirty="0">
              <a:solidFill>
                <a:schemeClr val="bg1"/>
              </a:solidFill>
            </a:endParaRPr>
          </a:p>
          <a:p>
            <a:pPr algn="l"/>
            <a:r>
              <a:rPr lang="en-US" sz="1100" b="1" dirty="0">
                <a:solidFill>
                  <a:schemeClr val="bg1"/>
                </a:solidFill>
              </a:rPr>
              <a:t>Presented by</a:t>
            </a:r>
          </a:p>
          <a:p>
            <a:pPr algn="l"/>
            <a:r>
              <a:rPr lang="en-US" sz="1100" b="1" dirty="0">
                <a:solidFill>
                  <a:schemeClr val="bg1"/>
                </a:solidFill>
              </a:rPr>
              <a:t> Sergio Borges</a:t>
            </a:r>
          </a:p>
          <a:p>
            <a:pPr algn="l"/>
            <a:r>
              <a:rPr lang="en-US" sz="1100" b="1" dirty="0">
                <a:solidFill>
                  <a:schemeClr val="bg1"/>
                </a:solidFill>
              </a:rPr>
              <a:t>Network Automation Engineer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A562C82-266F-B14B-9DC5-618EAF999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F2C72B-C85A-4838-A544-93C6BF92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6626" y="6199632"/>
            <a:ext cx="4256653" cy="31406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AU" sz="1100" dirty="0">
                <a:solidFill>
                  <a:schemeClr val="bg1">
                    <a:alpha val="80000"/>
                  </a:schemeClr>
                </a:solidFill>
              </a:rPr>
              <a:t>© 2019.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486461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850"/>
            <a:ext cx="10515600" cy="1000919"/>
          </a:xfrm>
        </p:spPr>
        <p:txBody>
          <a:bodyPr/>
          <a:lstStyle/>
          <a:p>
            <a:r>
              <a:rPr lang="en-US" dirty="0"/>
              <a:t>Understanding ansible playbook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3006"/>
            <a:ext cx="10515600" cy="4691857"/>
          </a:xfrm>
        </p:spPr>
        <p:txBody>
          <a:bodyPr/>
          <a:lstStyle/>
          <a:p>
            <a:r>
              <a:rPr lang="en-US" dirty="0"/>
              <a:t>The output of the </a:t>
            </a:r>
            <a:r>
              <a:rPr lang="en-US" dirty="0" err="1"/>
              <a:t>ansible</a:t>
            </a:r>
            <a:r>
              <a:rPr lang="en-US" dirty="0"/>
              <a:t>-playbook command as below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33992E-0DB5-7A49-873C-66EC303EA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25600"/>
            <a:ext cx="8051800" cy="4610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6CCC3-37A2-C74B-83D3-6786EC83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5551" y="6356350"/>
            <a:ext cx="1238248" cy="365125"/>
          </a:xfrm>
        </p:spPr>
        <p:txBody>
          <a:bodyPr/>
          <a:lstStyle/>
          <a:p>
            <a:fld id="{658A554A-D0D1-4848-9D84-8214DFC42859}" type="slidenum">
              <a:rPr lang="en-AU" smtClean="0"/>
              <a:pPr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50407331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AC519-3D14-7749-BF3F-017182CA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11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2F20C-1012-544D-A462-63E009658554}"/>
              </a:ext>
            </a:extLst>
          </p:cNvPr>
          <p:cNvSpPr txBox="1"/>
          <p:nvPr/>
        </p:nvSpPr>
        <p:spPr>
          <a:xfrm>
            <a:off x="3749594" y="482600"/>
            <a:ext cx="46955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ANSIBLE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5521EC-2CE6-A843-A32B-E0A4C8B23DF4}"/>
              </a:ext>
            </a:extLst>
          </p:cNvPr>
          <p:cNvSpPr txBox="1"/>
          <p:nvPr/>
        </p:nvSpPr>
        <p:spPr>
          <a:xfrm>
            <a:off x="1206500" y="1836240"/>
            <a:ext cx="10350500" cy="317009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</a:rPr>
              <a:t>Extra </a:t>
            </a:r>
            <a:r>
              <a:rPr lang="en-US" sz="2000" b="1" dirty="0" err="1">
                <a:solidFill>
                  <a:schemeClr val="accent1"/>
                </a:solidFill>
              </a:rPr>
              <a:t>vars</a:t>
            </a:r>
            <a:endParaRPr lang="en-US" sz="2000" b="1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</a:rPr>
              <a:t>Task </a:t>
            </a:r>
            <a:r>
              <a:rPr lang="en-US" sz="2000" b="1" dirty="0" err="1">
                <a:solidFill>
                  <a:schemeClr val="accent1"/>
                </a:solidFill>
              </a:rPr>
              <a:t>vars</a:t>
            </a:r>
            <a:r>
              <a:rPr lang="en-US" sz="2000" b="1" dirty="0">
                <a:solidFill>
                  <a:schemeClr val="accent1"/>
                </a:solidFill>
              </a:rPr>
              <a:t> (only for the task)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</a:rPr>
              <a:t>Block </a:t>
            </a:r>
            <a:r>
              <a:rPr lang="en-US" sz="2000" b="1" dirty="0" err="1">
                <a:solidFill>
                  <a:schemeClr val="accent1"/>
                </a:solidFill>
              </a:rPr>
              <a:t>vars</a:t>
            </a:r>
            <a:r>
              <a:rPr lang="en-US" sz="2000" b="1" dirty="0">
                <a:solidFill>
                  <a:schemeClr val="accent1"/>
                </a:solidFill>
              </a:rPr>
              <a:t> (only for tasks in the block)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</a:rPr>
              <a:t>Role and include </a:t>
            </a:r>
            <a:r>
              <a:rPr lang="en-US" sz="2000" b="1" dirty="0" err="1">
                <a:solidFill>
                  <a:schemeClr val="accent1"/>
                </a:solidFill>
              </a:rPr>
              <a:t>vars</a:t>
            </a:r>
            <a:endParaRPr lang="en-US" sz="2000" b="1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</a:rPr>
              <a:t>Play </a:t>
            </a:r>
            <a:r>
              <a:rPr lang="en-US" sz="2000" b="1" dirty="0" err="1">
                <a:solidFill>
                  <a:schemeClr val="accent1"/>
                </a:solidFill>
              </a:rPr>
              <a:t>vars_files</a:t>
            </a:r>
            <a:endParaRPr lang="en-US" sz="2000" b="1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</a:rPr>
              <a:t>Play </a:t>
            </a:r>
            <a:r>
              <a:rPr lang="en-US" sz="2000" b="1" dirty="0" err="1">
                <a:solidFill>
                  <a:schemeClr val="accent1"/>
                </a:solidFill>
              </a:rPr>
              <a:t>vars_prompt</a:t>
            </a:r>
            <a:endParaRPr lang="en-US" sz="2000" b="1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</a:rPr>
              <a:t>Play </a:t>
            </a:r>
            <a:r>
              <a:rPr lang="en-US" sz="2000" b="1" dirty="0" err="1">
                <a:solidFill>
                  <a:schemeClr val="accent1"/>
                </a:solidFill>
              </a:rPr>
              <a:t>vars</a:t>
            </a:r>
            <a:endParaRPr lang="en-US" sz="2000" b="1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 err="1">
                <a:solidFill>
                  <a:schemeClr val="accent1"/>
                </a:solidFill>
              </a:rPr>
              <a:t>Set_facts</a:t>
            </a:r>
            <a:endParaRPr lang="en-US" sz="2000" b="1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000" b="1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000" b="1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000" b="1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000" b="1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000" b="1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000" b="1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000" b="1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000" b="1" dirty="0">
              <a:solidFill>
                <a:schemeClr val="accent1"/>
              </a:solidFill>
            </a:endParaRPr>
          </a:p>
          <a:p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02C86-48F6-DA46-9C5A-40ABB80141E2}"/>
              </a:ext>
            </a:extLst>
          </p:cNvPr>
          <p:cNvSpPr txBox="1"/>
          <p:nvPr/>
        </p:nvSpPr>
        <p:spPr>
          <a:xfrm>
            <a:off x="6769099" y="1836241"/>
            <a:ext cx="39751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9"/>
            </a:pPr>
            <a:r>
              <a:rPr lang="en-US" sz="2000" b="1" dirty="0">
                <a:solidFill>
                  <a:schemeClr val="accent1"/>
                </a:solidFill>
              </a:rPr>
              <a:t>Registered </a:t>
            </a:r>
            <a:r>
              <a:rPr lang="en-US" sz="2000" b="1" dirty="0" err="1">
                <a:solidFill>
                  <a:schemeClr val="accent1"/>
                </a:solidFill>
              </a:rPr>
              <a:t>vars</a:t>
            </a:r>
            <a:endParaRPr lang="en-US" sz="2000" b="1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 startAt="9"/>
            </a:pPr>
            <a:r>
              <a:rPr lang="en-US" sz="2000" b="1" dirty="0">
                <a:solidFill>
                  <a:schemeClr val="accent1"/>
                </a:solidFill>
              </a:rPr>
              <a:t>Hosts facts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US" sz="2000" b="1" dirty="0">
                <a:solidFill>
                  <a:schemeClr val="accent1"/>
                </a:solidFill>
              </a:rPr>
              <a:t>Playbook </a:t>
            </a:r>
            <a:r>
              <a:rPr lang="en-US" sz="2000" b="1" dirty="0" err="1">
                <a:solidFill>
                  <a:schemeClr val="accent1"/>
                </a:solidFill>
              </a:rPr>
              <a:t>host_vars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US" sz="2000" b="1" dirty="0">
                <a:solidFill>
                  <a:schemeClr val="accent1"/>
                </a:solidFill>
              </a:rPr>
              <a:t>Playbook </a:t>
            </a:r>
            <a:r>
              <a:rPr lang="en-US" sz="2000" b="1" dirty="0" err="1">
                <a:solidFill>
                  <a:schemeClr val="accent1"/>
                </a:solidFill>
              </a:rPr>
              <a:t>group_vars</a:t>
            </a:r>
            <a:endParaRPr lang="en-US" sz="2000" b="1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 startAt="9"/>
            </a:pPr>
            <a:r>
              <a:rPr lang="en-US" sz="2000" b="1" dirty="0">
                <a:solidFill>
                  <a:schemeClr val="accent1"/>
                </a:solidFill>
              </a:rPr>
              <a:t>Inventory </a:t>
            </a:r>
            <a:r>
              <a:rPr lang="en-US" sz="2000" b="1" dirty="0" err="1">
                <a:solidFill>
                  <a:schemeClr val="accent1"/>
                </a:solidFill>
              </a:rPr>
              <a:t>host_vars</a:t>
            </a:r>
            <a:endParaRPr lang="en-US" sz="2000" b="1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 startAt="9"/>
            </a:pPr>
            <a:r>
              <a:rPr lang="en-US" sz="2000" b="1" dirty="0">
                <a:solidFill>
                  <a:schemeClr val="accent1"/>
                </a:solidFill>
              </a:rPr>
              <a:t>Inventory </a:t>
            </a:r>
            <a:r>
              <a:rPr lang="en-US" sz="2000" b="1" dirty="0" err="1">
                <a:solidFill>
                  <a:schemeClr val="accent1"/>
                </a:solidFill>
              </a:rPr>
              <a:t>group_vars</a:t>
            </a:r>
            <a:endParaRPr lang="en-US" sz="2000" b="1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 startAt="9"/>
            </a:pPr>
            <a:r>
              <a:rPr lang="en-US" sz="2000" b="1" dirty="0">
                <a:solidFill>
                  <a:schemeClr val="accent1"/>
                </a:solidFill>
              </a:rPr>
              <a:t>Inventory </a:t>
            </a:r>
            <a:r>
              <a:rPr lang="en-US" sz="2000" b="1" dirty="0" err="1">
                <a:solidFill>
                  <a:schemeClr val="accent1"/>
                </a:solidFill>
              </a:rPr>
              <a:t>vars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US" sz="2000" b="1" dirty="0">
                <a:solidFill>
                  <a:schemeClr val="accent1"/>
                </a:solidFill>
              </a:rPr>
              <a:t>Role defaults</a:t>
            </a:r>
          </a:p>
          <a:p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BDC9BB-94A3-EE4A-9F41-C94B8AD0DB9F}"/>
              </a:ext>
            </a:extLst>
          </p:cNvPr>
          <p:cNvSpPr txBox="1"/>
          <p:nvPr/>
        </p:nvSpPr>
        <p:spPr>
          <a:xfrm>
            <a:off x="254000" y="5892800"/>
            <a:ext cx="748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docs.ansible.com</a:t>
            </a:r>
            <a:r>
              <a:rPr lang="en-US" dirty="0">
                <a:solidFill>
                  <a:schemeClr val="accent1"/>
                </a:solidFill>
              </a:rPr>
              <a:t>/ansible/latest/</a:t>
            </a:r>
            <a:r>
              <a:rPr lang="en-US" dirty="0" err="1">
                <a:solidFill>
                  <a:schemeClr val="accent1"/>
                </a:solidFill>
              </a:rPr>
              <a:t>user_guide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playbooks_variables.html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342418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Documentations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find more explanation in the Ansible Docs or Online.</a:t>
            </a:r>
          </a:p>
          <a:p>
            <a:pPr lvl="1"/>
            <a:r>
              <a:rPr lang="en-US" sz="2800" dirty="0">
                <a:hlinkClick r:id="rId2"/>
              </a:rPr>
              <a:t>Ad-hoc commands</a:t>
            </a:r>
            <a:endParaRPr lang="en-US" sz="2800" dirty="0"/>
          </a:p>
          <a:p>
            <a:pPr lvl="1"/>
            <a:r>
              <a:rPr lang="en-US" sz="2800" dirty="0"/>
              <a:t>Inventories</a:t>
            </a:r>
          </a:p>
          <a:p>
            <a:pPr lvl="1"/>
            <a:r>
              <a:rPr lang="en-US" sz="2800" dirty="0"/>
              <a:t>Variables</a:t>
            </a:r>
          </a:p>
          <a:p>
            <a:pPr lvl="1"/>
            <a:r>
              <a:rPr lang="en-US" sz="2800" dirty="0"/>
              <a:t>Modules</a:t>
            </a:r>
          </a:p>
          <a:p>
            <a:pPr lvl="1"/>
            <a:r>
              <a:rPr lang="en-US" sz="2800" dirty="0"/>
              <a:t>Playbook Roles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n-US" sz="2800" dirty="0"/>
              <a:t>https://</a:t>
            </a:r>
            <a:r>
              <a:rPr lang="en-US" sz="2800" dirty="0" err="1"/>
              <a:t>docs.ansible.com</a:t>
            </a:r>
            <a:r>
              <a:rPr lang="en-US" sz="2800" dirty="0"/>
              <a:t>/ansible/latest/</a:t>
            </a:r>
            <a:r>
              <a:rPr lang="en-US" sz="2800" dirty="0" err="1"/>
              <a:t>index.html</a:t>
            </a:r>
            <a:endParaRPr lang="en-US" sz="28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11759A6-AA83-2246-84D7-179AECF7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5551" y="6356350"/>
            <a:ext cx="1238248" cy="365125"/>
          </a:xfrm>
        </p:spPr>
        <p:txBody>
          <a:bodyPr/>
          <a:lstStyle/>
          <a:p>
            <a:fld id="{658A554A-D0D1-4848-9D84-8214DFC42859}" type="slidenum">
              <a:rPr lang="en-AU" smtClean="0"/>
              <a:pPr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2001641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5CBBD-11BC-4D41-B1F4-647213A9B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Templating with Ansible (Jinja2)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AAA3-2475-694C-B37A-2C669D8C4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326081-94C5-BA49-AB71-2B10AD41DF68}"/>
              </a:ext>
            </a:extLst>
          </p:cNvPr>
          <p:cNvSpPr txBox="1"/>
          <p:nvPr/>
        </p:nvSpPr>
        <p:spPr>
          <a:xfrm>
            <a:off x="838200" y="1395413"/>
            <a:ext cx="108339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Ansible uses Jinja2 templating to enable dynamic expressions and access to variables.</a:t>
            </a:r>
          </a:p>
          <a:p>
            <a:r>
              <a:rPr lang="en-AU" dirty="0">
                <a:solidFill>
                  <a:schemeClr val="accent1"/>
                </a:solidFill>
              </a:rPr>
              <a:t>It is possible to add programming Logic on each template to automate your task</a:t>
            </a:r>
            <a:r>
              <a:rPr lang="en-US" dirty="0">
                <a:solidFill>
                  <a:schemeClr val="accent1"/>
                </a:solidFill>
              </a:rPr>
              <a:t> and each  Field content between </a:t>
            </a:r>
          </a:p>
          <a:p>
            <a:r>
              <a:rPr lang="en-US" dirty="0">
                <a:solidFill>
                  <a:schemeClr val="accent1"/>
                </a:solidFill>
              </a:rPr>
              <a:t>{{ variable name }} will call a </a:t>
            </a:r>
            <a:r>
              <a:rPr lang="en-US" dirty="0" err="1">
                <a:solidFill>
                  <a:schemeClr val="accent1"/>
                </a:solidFill>
              </a:rPr>
              <a:t>key:value</a:t>
            </a:r>
            <a:r>
              <a:rPr lang="en-US" dirty="0">
                <a:solidFill>
                  <a:schemeClr val="accent1"/>
                </a:solidFill>
              </a:rPr>
              <a:t> variable referenced on files or embedded on Playbook.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18A09-FBDA-444D-80B5-A957F344380F}"/>
              </a:ext>
            </a:extLst>
          </p:cNvPr>
          <p:cNvSpPr/>
          <p:nvPr/>
        </p:nvSpPr>
        <p:spPr>
          <a:xfrm>
            <a:off x="266700" y="6356350"/>
            <a:ext cx="8648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docs.ansible.com</a:t>
            </a:r>
            <a:r>
              <a:rPr lang="en-US" dirty="0">
                <a:solidFill>
                  <a:schemeClr val="accent1"/>
                </a:solidFill>
              </a:rPr>
              <a:t>/ansible/latest/</a:t>
            </a:r>
            <a:r>
              <a:rPr lang="en-US" dirty="0" err="1">
                <a:solidFill>
                  <a:schemeClr val="accent1"/>
                </a:solidFill>
              </a:rPr>
              <a:t>user_guide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playbooks_templating.html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C0FF74-FF76-334D-9A99-817ED0B048C0}"/>
              </a:ext>
            </a:extLst>
          </p:cNvPr>
          <p:cNvSpPr/>
          <p:nvPr/>
        </p:nvSpPr>
        <p:spPr>
          <a:xfrm>
            <a:off x="1485899" y="2345973"/>
            <a:ext cx="7995507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</a:rPr>
              <a:t>vrf</a:t>
            </a:r>
            <a:r>
              <a:rPr lang="en-US" sz="1600" b="1" dirty="0">
                <a:solidFill>
                  <a:schemeClr val="bg1"/>
                </a:solidFill>
              </a:rPr>
              <a:t> {{ l3vpn.vrf.name }}      &lt;- </a:t>
            </a:r>
            <a:r>
              <a:rPr lang="en-US" sz="1600" b="1" dirty="0">
                <a:solidFill>
                  <a:srgbClr val="FF0000"/>
                </a:solidFill>
              </a:rPr>
              <a:t>Reference to </a:t>
            </a:r>
            <a:r>
              <a:rPr lang="en-US" sz="1600" b="1" dirty="0" err="1">
                <a:solidFill>
                  <a:srgbClr val="FF0000"/>
                </a:solidFill>
              </a:rPr>
              <a:t>vrf</a:t>
            </a:r>
            <a:r>
              <a:rPr lang="en-US" sz="1600" b="1" dirty="0">
                <a:solidFill>
                  <a:srgbClr val="FF0000"/>
                </a:solidFill>
              </a:rPr>
              <a:t> name in </a:t>
            </a:r>
            <a:r>
              <a:rPr lang="en-US" sz="1600" b="1" dirty="0" err="1">
                <a:solidFill>
                  <a:srgbClr val="FF0000"/>
                </a:solidFill>
              </a:rPr>
              <a:t>variable.yml</a:t>
            </a:r>
            <a:r>
              <a:rPr lang="en-US" sz="1600" b="1" dirty="0">
                <a:solidFill>
                  <a:srgbClr val="FF0000"/>
                </a:solidFill>
              </a:rPr>
              <a:t> file 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 description </a:t>
            </a:r>
            <a:r>
              <a:rPr lang="en-US" sz="1600" b="1" dirty="0">
                <a:solidFill>
                  <a:srgbClr val="FF0000"/>
                </a:solidFill>
              </a:rPr>
              <a:t>{{l3vpn.vrf.vrf_descripton}}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 address-family ipv4 unicast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  import route-target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  {% for </a:t>
            </a:r>
            <a:r>
              <a:rPr lang="en-US" sz="1600" b="1" dirty="0" err="1">
                <a:solidFill>
                  <a:schemeClr val="bg1"/>
                </a:solidFill>
              </a:rPr>
              <a:t>rtImport</a:t>
            </a:r>
            <a:r>
              <a:rPr lang="en-US" sz="1600" b="1" dirty="0">
                <a:solidFill>
                  <a:schemeClr val="bg1"/>
                </a:solidFill>
              </a:rPr>
              <a:t> in l3vpn.vrf.rtImportList %} &lt;- </a:t>
            </a:r>
            <a:r>
              <a:rPr lang="en-US" sz="1600" b="1" dirty="0">
                <a:solidFill>
                  <a:srgbClr val="FF0000"/>
                </a:solidFill>
              </a:rPr>
              <a:t>Looping for each object in </a:t>
            </a:r>
            <a:r>
              <a:rPr lang="en-US" sz="1600" b="1" dirty="0" err="1">
                <a:solidFill>
                  <a:srgbClr val="FF0000"/>
                </a:solidFill>
              </a:rPr>
              <a:t>variable.yml</a:t>
            </a:r>
            <a:r>
              <a:rPr lang="en-US" sz="1600" b="1" dirty="0">
                <a:solidFill>
                  <a:srgbClr val="FF0000"/>
                </a:solidFill>
              </a:rPr>
              <a:t> file 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   {{</a:t>
            </a:r>
            <a:r>
              <a:rPr lang="en-US" sz="1600" b="1" dirty="0" err="1">
                <a:solidFill>
                  <a:schemeClr val="bg1"/>
                </a:solidFill>
              </a:rPr>
              <a:t>rtImport</a:t>
            </a:r>
            <a:r>
              <a:rPr lang="en-US" sz="1600" b="1" dirty="0">
                <a:solidFill>
                  <a:schemeClr val="bg1"/>
                </a:solidFill>
              </a:rPr>
              <a:t>}}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  {% </a:t>
            </a:r>
            <a:r>
              <a:rPr lang="en-US" sz="1600" b="1" dirty="0" err="1">
                <a:solidFill>
                  <a:schemeClr val="bg1"/>
                </a:solidFill>
              </a:rPr>
              <a:t>endfor</a:t>
            </a:r>
            <a:r>
              <a:rPr lang="en-US" sz="1600" b="1" dirty="0">
                <a:solidFill>
                  <a:schemeClr val="bg1"/>
                </a:solidFill>
              </a:rPr>
              <a:t> %} &lt;- </a:t>
            </a:r>
            <a:r>
              <a:rPr lang="en-US" sz="1600" b="1" dirty="0">
                <a:solidFill>
                  <a:srgbClr val="FF0000"/>
                </a:solidFill>
              </a:rPr>
              <a:t>End Loop logic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  !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  export route-target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  {% for </a:t>
            </a:r>
            <a:r>
              <a:rPr lang="en-US" sz="1600" b="1" dirty="0" err="1">
                <a:solidFill>
                  <a:schemeClr val="bg1"/>
                </a:solidFill>
              </a:rPr>
              <a:t>rtExport</a:t>
            </a:r>
            <a:r>
              <a:rPr lang="en-US" sz="1600" b="1" dirty="0">
                <a:solidFill>
                  <a:schemeClr val="bg1"/>
                </a:solidFill>
              </a:rPr>
              <a:t> in l3vpn.vrf.rtExportList %}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   {{</a:t>
            </a:r>
            <a:r>
              <a:rPr lang="en-US" sz="1600" b="1" dirty="0" err="1">
                <a:solidFill>
                  <a:schemeClr val="bg1"/>
                </a:solidFill>
              </a:rPr>
              <a:t>rtExport</a:t>
            </a:r>
            <a:r>
              <a:rPr lang="en-US" sz="1600" b="1" dirty="0">
                <a:solidFill>
                  <a:schemeClr val="bg1"/>
                </a:solidFill>
              </a:rPr>
              <a:t>}}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  {% </a:t>
            </a:r>
            <a:r>
              <a:rPr lang="en-US" sz="1600" b="1" dirty="0" err="1">
                <a:solidFill>
                  <a:schemeClr val="bg1"/>
                </a:solidFill>
              </a:rPr>
              <a:t>endfor</a:t>
            </a:r>
            <a:r>
              <a:rPr lang="en-US" sz="1600" b="1" dirty="0">
                <a:solidFill>
                  <a:schemeClr val="bg1"/>
                </a:solidFill>
              </a:rPr>
              <a:t> %}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  !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 !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4724737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44CDA-8310-A743-87C6-89772253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2019.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CF5C3-00F9-0F46-A8B3-A37006BE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14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B8A86-2C81-544A-8E75-89CBAD7FD1C4}"/>
              </a:ext>
            </a:extLst>
          </p:cNvPr>
          <p:cNvSpPr txBox="1"/>
          <p:nvPr/>
        </p:nvSpPr>
        <p:spPr>
          <a:xfrm>
            <a:off x="5026770" y="2413337"/>
            <a:ext cx="36375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</a:rPr>
              <a:t>DEMO LAB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31AEC-B2AD-6E40-AC89-2CDBC64A9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797006"/>
            <a:ext cx="4064000" cy="3378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4D4C0A-3417-984A-A2EF-7907CEB4D20D}"/>
              </a:ext>
            </a:extLst>
          </p:cNvPr>
          <p:cNvSpPr/>
          <p:nvPr/>
        </p:nvSpPr>
        <p:spPr>
          <a:xfrm>
            <a:off x="3721574" y="3334906"/>
            <a:ext cx="624792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Download the source code:</a:t>
            </a:r>
          </a:p>
          <a:p>
            <a:pPr algn="ctr"/>
            <a:r>
              <a:rPr lang="en-AU" dirty="0">
                <a:hlinkClick r:id="rId3"/>
              </a:rPr>
              <a:t>https://github.com/borgessc/ansible_it.br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208525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1FB61-29FB-45FC-86D2-7815359D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2019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2A3B5-ED0C-48B3-B234-B4F429797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15</a:t>
            </a:fld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5C081-FF3C-439C-BF09-267223826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70" b="23587"/>
          <a:stretch/>
        </p:blipFill>
        <p:spPr>
          <a:xfrm>
            <a:off x="10722322" y="45648"/>
            <a:ext cx="1418376" cy="15274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F5C313-9682-D14B-81F9-845243030A50}"/>
              </a:ext>
            </a:extLst>
          </p:cNvPr>
          <p:cNvSpPr txBox="1"/>
          <p:nvPr/>
        </p:nvSpPr>
        <p:spPr>
          <a:xfrm>
            <a:off x="4066914" y="2755899"/>
            <a:ext cx="51728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accent1"/>
                </a:solidFill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98BE3C-049F-9848-806E-B4A1171680B0}"/>
              </a:ext>
            </a:extLst>
          </p:cNvPr>
          <p:cNvGrpSpPr/>
          <p:nvPr/>
        </p:nvGrpSpPr>
        <p:grpSpPr>
          <a:xfrm>
            <a:off x="527050" y="772298"/>
            <a:ext cx="4984749" cy="5237977"/>
            <a:chOff x="171450" y="1483498"/>
            <a:chExt cx="4984749" cy="523797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E4FB385-782F-DA43-83F5-9947E803C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" y="2911475"/>
              <a:ext cx="3492500" cy="38100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79288E8-6A39-1046-8125-44D0B7D21BAF}"/>
                </a:ext>
              </a:extLst>
            </p:cNvPr>
            <p:cNvGrpSpPr/>
            <p:nvPr/>
          </p:nvGrpSpPr>
          <p:grpSpPr>
            <a:xfrm>
              <a:off x="2552006" y="1483498"/>
              <a:ext cx="2604193" cy="2079634"/>
              <a:chOff x="2552006" y="1483498"/>
              <a:chExt cx="2604193" cy="207963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33E9806-BF99-4343-BD7A-8BA5939D23EA}"/>
                  </a:ext>
                </a:extLst>
              </p:cNvPr>
              <p:cNvGrpSpPr/>
              <p:nvPr/>
            </p:nvGrpSpPr>
            <p:grpSpPr>
              <a:xfrm>
                <a:off x="2552006" y="1483498"/>
                <a:ext cx="2604193" cy="2079634"/>
                <a:chOff x="2552006" y="1483498"/>
                <a:chExt cx="2604193" cy="2079634"/>
              </a:xfrm>
            </p:grpSpPr>
            <p:sp>
              <p:nvSpPr>
                <p:cNvPr id="10" name="Lightning Bolt 9">
                  <a:extLst>
                    <a:ext uri="{FF2B5EF4-FFF2-40B4-BE49-F238E27FC236}">
                      <a16:creationId xmlns:a16="http://schemas.microsoft.com/office/drawing/2014/main" id="{CA09D84C-7229-894B-90EC-8B0BE119B210}"/>
                    </a:ext>
                  </a:extLst>
                </p:cNvPr>
                <p:cNvSpPr/>
                <p:nvPr/>
              </p:nvSpPr>
              <p:spPr>
                <a:xfrm rot="4445501">
                  <a:off x="2824024" y="2451283"/>
                  <a:ext cx="1137324" cy="1086373"/>
                </a:xfrm>
                <a:prstGeom prst="lightningBol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Cloud 8">
                  <a:extLst>
                    <a:ext uri="{FF2B5EF4-FFF2-40B4-BE49-F238E27FC236}">
                      <a16:creationId xmlns:a16="http://schemas.microsoft.com/office/drawing/2014/main" id="{E65D3140-BFDB-FC49-9E40-D4153AB67AD2}"/>
                    </a:ext>
                  </a:extLst>
                </p:cNvPr>
                <p:cNvSpPr/>
                <p:nvPr/>
              </p:nvSpPr>
              <p:spPr>
                <a:xfrm>
                  <a:off x="2552006" y="1483498"/>
                  <a:ext cx="2604193" cy="1272401"/>
                </a:xfrm>
                <a:prstGeom prst="cloud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69A8A1-6E05-C844-A45E-11594E467FDB}"/>
                  </a:ext>
                </a:extLst>
              </p:cNvPr>
              <p:cNvSpPr txBox="1"/>
              <p:nvPr/>
            </p:nvSpPr>
            <p:spPr>
              <a:xfrm>
                <a:off x="2839037" y="1822916"/>
                <a:ext cx="215712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It’s time to be a Hero</a:t>
                </a:r>
              </a:p>
              <a:p>
                <a:r>
                  <a:rPr lang="en-US" dirty="0"/>
                  <a:t> Let’s automate!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8562495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to Ansible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200" b="1" dirty="0">
                <a:solidFill>
                  <a:srgbClr val="000000"/>
                </a:solidFill>
              </a:rPr>
              <a:t>Ansible is a radically simple IT automation platform that makes your applications and systems easier to deploy.</a:t>
            </a:r>
          </a:p>
          <a:p>
            <a:pPr algn="l"/>
            <a:endParaRPr lang="en-US" sz="2200" b="1" dirty="0">
              <a:solidFill>
                <a:srgbClr val="000000"/>
              </a:solidFill>
            </a:endParaRPr>
          </a:p>
          <a:p>
            <a:pPr algn="l"/>
            <a:r>
              <a:rPr lang="en-US" sz="2200" b="1" dirty="0">
                <a:solidFill>
                  <a:srgbClr val="000000"/>
                </a:solidFill>
              </a:rPr>
              <a:t>It support configuration management with examples as below.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Configuration of servers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Application deployment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Continuous testing of already installed application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Provisioning 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Automation of tasks</a:t>
            </a:r>
          </a:p>
          <a:p>
            <a:pPr algn="l"/>
            <a:endParaRPr lang="en-US" sz="2200" b="1" dirty="0">
              <a:solidFill>
                <a:srgbClr val="000000"/>
              </a:solidFill>
            </a:endParaRPr>
          </a:p>
          <a:p>
            <a:pPr algn="l"/>
            <a:endParaRPr lang="en-US" sz="2200" b="1" dirty="0">
              <a:solidFill>
                <a:srgbClr val="000000"/>
              </a:solidFill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658A71AC-A46C-FD49-9BCB-E924052E7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94519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Automation?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600" b="1">
                <a:solidFill>
                  <a:schemeClr val="tx1"/>
                </a:solidFill>
              </a:rPr>
              <a:t>Tasks in code</a:t>
            </a:r>
          </a:p>
          <a:p>
            <a:pPr algn="l"/>
            <a:r>
              <a:rPr lang="en-US" sz="1600" b="1">
                <a:solidFill>
                  <a:schemeClr val="tx1"/>
                </a:solidFill>
              </a:rPr>
              <a:t>Collaboration</a:t>
            </a:r>
          </a:p>
          <a:p>
            <a:pPr algn="l"/>
            <a:r>
              <a:rPr lang="en-US" sz="1600" b="1">
                <a:solidFill>
                  <a:schemeClr val="tx1"/>
                </a:solidFill>
              </a:rPr>
              <a:t>Eliminate errors </a:t>
            </a:r>
          </a:p>
          <a:p>
            <a:pPr algn="l"/>
            <a:r>
              <a:rPr lang="en-US" sz="1600" b="1">
                <a:solidFill>
                  <a:schemeClr val="tx1"/>
                </a:solidFill>
              </a:rPr>
              <a:t>Write once</a:t>
            </a:r>
          </a:p>
          <a:p>
            <a:pPr algn="l"/>
            <a:r>
              <a:rPr lang="en-US" sz="1600" b="1">
                <a:solidFill>
                  <a:schemeClr val="tx1"/>
                </a:solidFill>
              </a:rPr>
              <a:t>Laziness</a:t>
            </a:r>
          </a:p>
          <a:p>
            <a:pPr algn="l"/>
            <a:r>
              <a:rPr lang="en-US" sz="1600" b="1">
                <a:solidFill>
                  <a:schemeClr val="tx1"/>
                </a:solidFill>
              </a:rPr>
              <a:t>Etc….</a:t>
            </a:r>
          </a:p>
          <a:p>
            <a:pPr marL="0" algn="l"/>
            <a:endParaRPr lang="en-US" sz="1600" b="1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6B2CD-8F8A-F141-B07A-EB7D56AE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063364"/>
            <a:ext cx="6903723" cy="4608235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FD74866D-5430-5643-BE85-1D8313AD2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8396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Why Ansible</a:t>
            </a:r>
          </a:p>
        </p:txBody>
      </p:sp>
      <p:sp>
        <p:nvSpPr>
          <p:cNvPr id="1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Deploy">
            <a:extLst>
              <a:ext uri="{FF2B5EF4-FFF2-40B4-BE49-F238E27FC236}">
                <a16:creationId xmlns:a16="http://schemas.microsoft.com/office/drawing/2014/main" id="{24E78154-A4A6-429F-9C11-FA258C563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4294967295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400" b="1">
                <a:solidFill>
                  <a:srgbClr val="000000"/>
                </a:solidFill>
              </a:rPr>
              <a:t>It is a free open source application </a:t>
            </a:r>
          </a:p>
          <a:p>
            <a:pPr algn="l"/>
            <a:r>
              <a:rPr lang="en-US" sz="1400" b="1">
                <a:solidFill>
                  <a:srgbClr val="000000"/>
                </a:solidFill>
              </a:rPr>
              <a:t>Agent-less – No need for agent installation and management </a:t>
            </a:r>
          </a:p>
          <a:p>
            <a:pPr algn="l"/>
            <a:r>
              <a:rPr lang="en-US" sz="1400" b="1">
                <a:solidFill>
                  <a:srgbClr val="000000"/>
                </a:solidFill>
              </a:rPr>
              <a:t>Python/yaml based</a:t>
            </a:r>
          </a:p>
          <a:p>
            <a:pPr algn="l"/>
            <a:r>
              <a:rPr lang="en-US" sz="1400" b="1">
                <a:solidFill>
                  <a:srgbClr val="000000"/>
                </a:solidFill>
              </a:rPr>
              <a:t>Highly flexible and configuration management of systems.</a:t>
            </a:r>
          </a:p>
          <a:p>
            <a:pPr algn="l"/>
            <a:r>
              <a:rPr lang="en-US" sz="1400" b="1">
                <a:solidFill>
                  <a:srgbClr val="000000"/>
                </a:solidFill>
              </a:rPr>
              <a:t>Large number of ready to use modules for system management </a:t>
            </a:r>
          </a:p>
          <a:p>
            <a:pPr algn="l"/>
            <a:r>
              <a:rPr lang="en-US" sz="1400" b="1">
                <a:solidFill>
                  <a:srgbClr val="000000"/>
                </a:solidFill>
              </a:rPr>
              <a:t>Custom modules can be added if needed</a:t>
            </a:r>
          </a:p>
          <a:p>
            <a:pPr algn="l"/>
            <a:r>
              <a:rPr lang="en-US" sz="1400" b="1">
                <a:solidFill>
                  <a:srgbClr val="000000"/>
                </a:solidFill>
              </a:rPr>
              <a:t>Configuration roll-back in case of error </a:t>
            </a:r>
          </a:p>
          <a:p>
            <a:pPr algn="l"/>
            <a:r>
              <a:rPr lang="en-US" sz="1400" b="1">
                <a:solidFill>
                  <a:srgbClr val="000000"/>
                </a:solidFill>
              </a:rPr>
              <a:t>Simple and human readable</a:t>
            </a:r>
          </a:p>
          <a:p>
            <a:pPr algn="l"/>
            <a:r>
              <a:rPr lang="en-US" sz="1400" b="1">
                <a:solidFill>
                  <a:srgbClr val="000000"/>
                </a:solidFill>
              </a:rPr>
              <a:t>Self documenting </a:t>
            </a:r>
          </a:p>
          <a:p>
            <a:pPr marL="0" algn="l"/>
            <a:endParaRPr lang="en-US" sz="1400" b="1">
              <a:solidFill>
                <a:srgbClr val="000000"/>
              </a:solidFill>
            </a:endParaRP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F61928BF-0C23-B74F-B63F-C8366FA61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53445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E1DD53-F277-EC49-9315-0653AB6E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0887"/>
            <a:ext cx="12192000" cy="3624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2D334C-154D-DE4B-9E5C-D9E2D37F69EE}"/>
              </a:ext>
            </a:extLst>
          </p:cNvPr>
          <p:cNvSpPr txBox="1"/>
          <p:nvPr/>
        </p:nvSpPr>
        <p:spPr>
          <a:xfrm flipH="1">
            <a:off x="1038719" y="570644"/>
            <a:ext cx="8902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Ansible</a:t>
            </a:r>
            <a:r>
              <a:rPr lang="en-US" sz="3600" dirty="0"/>
              <a:t> Configuration Management Workflow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C5B39D-DA52-6A47-8509-3D232C3DC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083" y="10351"/>
            <a:ext cx="2043917" cy="204391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D4414C-E67E-8449-AB80-6767DA4FE94B}"/>
              </a:ext>
            </a:extLst>
          </p:cNvPr>
          <p:cNvCxnSpPr/>
          <p:nvPr/>
        </p:nvCxnSpPr>
        <p:spPr>
          <a:xfrm>
            <a:off x="1337829" y="3841808"/>
            <a:ext cx="1440000" cy="0"/>
          </a:xfrm>
          <a:prstGeom prst="straightConnector1">
            <a:avLst/>
          </a:prstGeom>
          <a:ln w="60325">
            <a:solidFill>
              <a:srgbClr val="3F56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6F9FAA-F08B-7A45-8DAA-B10C71652F10}"/>
              </a:ext>
            </a:extLst>
          </p:cNvPr>
          <p:cNvCxnSpPr/>
          <p:nvPr/>
        </p:nvCxnSpPr>
        <p:spPr>
          <a:xfrm>
            <a:off x="7279344" y="4246677"/>
            <a:ext cx="1800000" cy="0"/>
          </a:xfrm>
          <a:prstGeom prst="straightConnector1">
            <a:avLst/>
          </a:prstGeom>
          <a:ln w="69850">
            <a:solidFill>
              <a:srgbClr val="3F566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4C55C7-AED0-EE43-97D0-BEAF7EFC9565}"/>
              </a:ext>
            </a:extLst>
          </p:cNvPr>
          <p:cNvCxnSpPr/>
          <p:nvPr/>
        </p:nvCxnSpPr>
        <p:spPr>
          <a:xfrm>
            <a:off x="1337829" y="4729314"/>
            <a:ext cx="1440000" cy="0"/>
          </a:xfrm>
          <a:prstGeom prst="straightConnector1">
            <a:avLst/>
          </a:prstGeom>
          <a:ln w="60325">
            <a:solidFill>
              <a:srgbClr val="3F56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D3635F5-FDF1-CF49-852B-B5E494A7BF53}"/>
              </a:ext>
            </a:extLst>
          </p:cNvPr>
          <p:cNvSpPr txBox="1"/>
          <p:nvPr/>
        </p:nvSpPr>
        <p:spPr>
          <a:xfrm>
            <a:off x="7549203" y="3654135"/>
            <a:ext cx="126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SSH</a:t>
            </a:r>
          </a:p>
          <a:p>
            <a:r>
              <a:rPr lang="en-US" b="1" dirty="0"/>
              <a:t>Connection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B2F20-6E9E-8645-B7FA-2B95AF991886}"/>
              </a:ext>
            </a:extLst>
          </p:cNvPr>
          <p:cNvSpPr txBox="1"/>
          <p:nvPr/>
        </p:nvSpPr>
        <p:spPr>
          <a:xfrm>
            <a:off x="10045377" y="5482727"/>
            <a:ext cx="19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Infrastructure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BF1AED4-9A4A-3A4B-A18A-64C9840C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5551" y="6356350"/>
            <a:ext cx="1238248" cy="365125"/>
          </a:xfrm>
        </p:spPr>
        <p:txBody>
          <a:bodyPr/>
          <a:lstStyle/>
          <a:p>
            <a:fld id="{658A554A-D0D1-4848-9D84-8214DFC42859}" type="slidenum">
              <a:rPr lang="en-AU" smtClean="0"/>
              <a:pPr/>
              <a:t>5</a:t>
            </a:fld>
            <a:endParaRPr lang="en-AU" dirty="0"/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582ED777-2205-5E44-88EF-A20E0A37C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64884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4ABF68-B64F-E648-A7F7-D56E3941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Modules Documentation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425F7-350B-D344-9525-48D5CB05B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6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098C66-C78E-3941-B0DE-D8901A221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24" y="1805875"/>
            <a:ext cx="64516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77B4DB-EE34-6540-8DE2-D0C296137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24" y="3413126"/>
            <a:ext cx="6451600" cy="2476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9F5FBB-79E4-2A46-8B20-17BF2A02BBB2}"/>
              </a:ext>
            </a:extLst>
          </p:cNvPr>
          <p:cNvSpPr txBox="1"/>
          <p:nvPr/>
        </p:nvSpPr>
        <p:spPr>
          <a:xfrm>
            <a:off x="838200" y="1210747"/>
            <a:ext cx="259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http://</a:t>
            </a:r>
            <a:r>
              <a:rPr lang="en-US" b="1" dirty="0" err="1">
                <a:solidFill>
                  <a:schemeClr val="accent1"/>
                </a:solidFill>
              </a:rPr>
              <a:t>docs.ansible.com</a:t>
            </a:r>
            <a:r>
              <a:rPr lang="en-US" b="1" dirty="0">
                <a:solidFill>
                  <a:schemeClr val="accent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11333807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Configuration of Ansible Inventory Host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900" b="1" dirty="0">
                <a:solidFill>
                  <a:srgbClr val="000000"/>
                </a:solidFill>
              </a:rPr>
              <a:t>Do the following from Management Server machine</a:t>
            </a:r>
          </a:p>
          <a:p>
            <a:pPr algn="l"/>
            <a:r>
              <a:rPr lang="en-US" sz="1900" b="1" dirty="0">
                <a:solidFill>
                  <a:srgbClr val="000000"/>
                </a:solidFill>
              </a:rPr>
              <a:t>Create a list of client machines that you wish to configure</a:t>
            </a:r>
          </a:p>
          <a:p>
            <a:pPr algn="l"/>
            <a:r>
              <a:rPr lang="en-US" sz="1900" b="1" dirty="0">
                <a:solidFill>
                  <a:srgbClr val="000000"/>
                </a:solidFill>
              </a:rPr>
              <a:t>Create a file called : hosts 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cat &gt; hosts &lt;&lt;EOF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[servers]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10.102.32.11 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10.102.32.12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10.102.32.1[3:4]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[</a:t>
            </a:r>
            <a:r>
              <a:rPr lang="en-US" sz="1900" b="1" dirty="0" err="1">
                <a:solidFill>
                  <a:srgbClr val="000000"/>
                </a:solidFill>
              </a:rPr>
              <a:t>servers:vars</a:t>
            </a:r>
            <a:r>
              <a:rPr lang="en-US" sz="1900" b="1" dirty="0">
                <a:solidFill>
                  <a:srgbClr val="000000"/>
                </a:solidFill>
              </a:rPr>
              <a:t>]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</a:t>
            </a:r>
            <a:r>
              <a:rPr lang="en-US" sz="1900" b="1" dirty="0" err="1">
                <a:solidFill>
                  <a:srgbClr val="000000"/>
                </a:solidFill>
              </a:rPr>
              <a:t>ansible_ssh_user</a:t>
            </a:r>
            <a:r>
              <a:rPr lang="en-US" sz="1900" b="1" dirty="0">
                <a:solidFill>
                  <a:srgbClr val="000000"/>
                </a:solidFill>
              </a:rPr>
              <a:t>=root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</a:t>
            </a:r>
            <a:r>
              <a:rPr lang="en-US" sz="1900" b="1" dirty="0" err="1">
                <a:solidFill>
                  <a:srgbClr val="000000"/>
                </a:solidFill>
              </a:rPr>
              <a:t>ansible_ssh_pass</a:t>
            </a:r>
            <a:r>
              <a:rPr lang="en-US" sz="1900" b="1" dirty="0">
                <a:solidFill>
                  <a:srgbClr val="000000"/>
                </a:solidFill>
              </a:rPr>
              <a:t>=root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EOF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07848E2-0118-6043-83AF-048C62D4B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58A554A-D0D1-4848-9D84-8214DFC42859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077561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the First ansible-playbook template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template to execute “show version” on Router with content as shown below and save as </a:t>
            </a:r>
            <a:r>
              <a:rPr lang="en-US" dirty="0" err="1"/>
              <a:t>cisco.yml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C5BBC-134A-2F47-AE24-43EA778574B6}"/>
              </a:ext>
            </a:extLst>
          </p:cNvPr>
          <p:cNvSpPr txBox="1"/>
          <p:nvPr/>
        </p:nvSpPr>
        <p:spPr>
          <a:xfrm>
            <a:off x="1079500" y="2527300"/>
            <a:ext cx="10274300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---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- name: Network Getting Started First Playbook</a:t>
            </a: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gather_facts</a:t>
            </a:r>
            <a:r>
              <a:rPr lang="en-US" dirty="0">
                <a:solidFill>
                  <a:schemeClr val="bg1"/>
                </a:solidFill>
              </a:rPr>
              <a:t>: false</a:t>
            </a:r>
          </a:p>
          <a:p>
            <a:r>
              <a:rPr lang="en-US" dirty="0">
                <a:solidFill>
                  <a:schemeClr val="bg1"/>
                </a:solidFill>
              </a:rPr>
              <a:t>  hosts: cisco</a:t>
            </a:r>
          </a:p>
          <a:p>
            <a:r>
              <a:rPr lang="en-US" dirty="0">
                <a:solidFill>
                  <a:schemeClr val="bg1"/>
                </a:solidFill>
              </a:rPr>
              <a:t>  connection: local</a:t>
            </a: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</a:p>
          <a:p>
            <a:r>
              <a:rPr lang="en-US" dirty="0">
                <a:solidFill>
                  <a:schemeClr val="bg1"/>
                </a:solidFill>
              </a:rPr>
              <a:t>  tasks:</a:t>
            </a:r>
          </a:p>
          <a:p>
            <a:r>
              <a:rPr lang="en-US" dirty="0">
                <a:solidFill>
                  <a:schemeClr val="bg1"/>
                </a:solidFill>
              </a:rPr>
              <a:t>  - name: run show version on remote devices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iosxr_command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      commands: show version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2E562-A1C7-FD4B-9FEA-28B1FFE36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5551" y="6356350"/>
            <a:ext cx="1238248" cy="365125"/>
          </a:xfrm>
        </p:spPr>
        <p:txBody>
          <a:bodyPr/>
          <a:lstStyle/>
          <a:p>
            <a:fld id="{658A554A-D0D1-4848-9D84-8214DFC42859}" type="slidenum">
              <a:rPr lang="en-AU" smtClean="0"/>
              <a:pPr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2965364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882744" cy="4494212"/>
          </a:xfrm>
        </p:spPr>
        <p:txBody>
          <a:bodyPr>
            <a:normAutofit/>
          </a:bodyPr>
          <a:lstStyle/>
          <a:p>
            <a:r>
              <a:rPr lang="en-US" sz="1800" dirty="0"/>
              <a:t>Playbooks are </a:t>
            </a:r>
            <a:r>
              <a:rPr lang="en-US" sz="1800" b="1" dirty="0"/>
              <a:t>idempotent, </a:t>
            </a:r>
            <a:r>
              <a:rPr lang="en-US" sz="1800" dirty="0"/>
              <a:t>meaning change commands are not run unless needed.</a:t>
            </a:r>
          </a:p>
          <a:p>
            <a:r>
              <a:rPr lang="en-US" sz="1800" dirty="0"/>
              <a:t>Every playbook configuration always begins with triple dash (---)</a:t>
            </a:r>
          </a:p>
          <a:p>
            <a:r>
              <a:rPr lang="en-US" sz="1800" dirty="0"/>
              <a:t>Playbooks doesn’t recognize tabs </a:t>
            </a:r>
            <a:r>
              <a:rPr lang="en-US" sz="1800" u="sng" dirty="0"/>
              <a:t>only</a:t>
            </a:r>
            <a:r>
              <a:rPr lang="en-US" sz="1800" dirty="0"/>
              <a:t> </a:t>
            </a:r>
            <a:r>
              <a:rPr lang="en-US" sz="1800" b="1" dirty="0"/>
              <a:t>SPACES</a:t>
            </a:r>
            <a:r>
              <a:rPr lang="en-US" sz="1800" dirty="0"/>
              <a:t> for organize the structure.</a:t>
            </a:r>
          </a:p>
          <a:p>
            <a:r>
              <a:rPr lang="en-US" sz="1800" dirty="0"/>
              <a:t>Playbooks has the Follow basic sections:</a:t>
            </a:r>
          </a:p>
          <a:p>
            <a:pPr lvl="1"/>
            <a:r>
              <a:rPr lang="en-US" sz="1400" dirty="0"/>
              <a:t>NAME: </a:t>
            </a:r>
            <a:r>
              <a:rPr lang="en-AU" sz="1400" dirty="0">
                <a:solidFill>
                  <a:schemeClr val="accent1"/>
                </a:solidFill>
                <a:latin typeface="Overpass"/>
              </a:rPr>
              <a:t>good for keeping the Playbooks readable and what the playbook try to run</a:t>
            </a:r>
          </a:p>
          <a:p>
            <a:pPr lvl="1"/>
            <a:r>
              <a:rPr lang="en-AU" sz="1400" dirty="0">
                <a:solidFill>
                  <a:schemeClr val="accent1"/>
                </a:solidFill>
                <a:latin typeface="Overpass"/>
              </a:rPr>
              <a:t>HOST: identifies the target for Ansible to run against </a:t>
            </a:r>
          </a:p>
          <a:p>
            <a:pPr lvl="1"/>
            <a:r>
              <a:rPr lang="en-AU" sz="1400" dirty="0">
                <a:solidFill>
                  <a:schemeClr val="accent1"/>
                </a:solidFill>
                <a:latin typeface="Overpass"/>
              </a:rPr>
              <a:t>TASKS:  Here is where all steps of playbook will follow </a:t>
            </a:r>
          </a:p>
          <a:p>
            <a:r>
              <a:rPr lang="en-AU" sz="1800" dirty="0">
                <a:solidFill>
                  <a:schemeClr val="accent1"/>
                </a:solidFill>
                <a:latin typeface="Overpass"/>
              </a:rPr>
              <a:t>Playbooks use the concept of </a:t>
            </a:r>
            <a:r>
              <a:rPr lang="en-AU" sz="1800" dirty="0" err="1">
                <a:solidFill>
                  <a:srgbClr val="FF0000"/>
                </a:solidFill>
                <a:latin typeface="Overpass"/>
              </a:rPr>
              <a:t>key:value</a:t>
            </a:r>
            <a:r>
              <a:rPr lang="en-AU" sz="1800" dirty="0">
                <a:solidFill>
                  <a:srgbClr val="FF0000"/>
                </a:solidFill>
                <a:latin typeface="Overpass"/>
              </a:rPr>
              <a:t> </a:t>
            </a:r>
            <a:r>
              <a:rPr lang="en-AU" sz="1800" dirty="0">
                <a:solidFill>
                  <a:schemeClr val="accent1"/>
                </a:solidFill>
                <a:latin typeface="Overpass"/>
              </a:rPr>
              <a:t>pair to define the content</a:t>
            </a:r>
            <a:endParaRPr lang="en-US" sz="1400" dirty="0">
              <a:solidFill>
                <a:schemeClr val="accent1"/>
              </a:solidFill>
            </a:endParaRPr>
          </a:p>
          <a:p>
            <a:r>
              <a:rPr lang="en-US" sz="1800" dirty="0"/>
              <a:t>Debug can be executed on specific task or also from all playbook execution</a:t>
            </a:r>
          </a:p>
          <a:p>
            <a:pPr lvl="1"/>
            <a:r>
              <a:rPr lang="en-US" sz="1400" dirty="0" err="1"/>
              <a:t>E.g</a:t>
            </a:r>
            <a:r>
              <a:rPr lang="en-US" sz="1400" dirty="0"/>
              <a:t> : ansible-playbook </a:t>
            </a:r>
            <a:r>
              <a:rPr lang="en-US" sz="1400" dirty="0" err="1"/>
              <a:t>cisco.yml</a:t>
            </a:r>
            <a:r>
              <a:rPr lang="en-US" sz="1400" dirty="0"/>
              <a:t> --</a:t>
            </a:r>
            <a:r>
              <a:rPr lang="en-US" sz="1400" dirty="0" err="1"/>
              <a:t>vvv</a:t>
            </a:r>
            <a:r>
              <a:rPr lang="en-US" sz="1400" dirty="0"/>
              <a:t> (each </a:t>
            </a:r>
            <a:r>
              <a:rPr lang="en-US" sz="1400" b="1" dirty="0"/>
              <a:t>V</a:t>
            </a:r>
            <a:r>
              <a:rPr lang="en-US" sz="1400" dirty="0"/>
              <a:t> can show more information max: 4 )</a:t>
            </a:r>
          </a:p>
          <a:p>
            <a:pPr lvl="1"/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FD3C4-0D61-7748-B6C5-45779471A4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884754" y="520700"/>
            <a:ext cx="6789636" cy="52322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INTERESTING TIPS about YAML FILE FORMAT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61E0305-E435-C649-A439-C1D5AE11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5551" y="6356350"/>
            <a:ext cx="1238248" cy="365125"/>
          </a:xfrm>
        </p:spPr>
        <p:txBody>
          <a:bodyPr/>
          <a:lstStyle/>
          <a:p>
            <a:fld id="{658A554A-D0D1-4848-9D84-8214DFC42859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7350821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20A68C3ECDF498A0FA6C8F8975B0F" ma:contentTypeVersion="10" ma:contentTypeDescription="Create a new document." ma:contentTypeScope="" ma:versionID="ccada5a14bcbbc0db652716d9a6a3c6d">
  <xsd:schema xmlns:xsd="http://www.w3.org/2001/XMLSchema" xmlns:xs="http://www.w3.org/2001/XMLSchema" xmlns:p="http://schemas.microsoft.com/office/2006/metadata/properties" xmlns:ns2="1c80ac9d-2361-4c62-98ef-60c297ad1e16" xmlns:ns3="e6349704-0053-4241-997b-573d4cbbabef" targetNamespace="http://schemas.microsoft.com/office/2006/metadata/properties" ma:root="true" ma:fieldsID="d3c808d1c7bc0fad8ac88884bdd2f98b" ns2:_="" ns3:_="">
    <xsd:import namespace="1c80ac9d-2361-4c62-98ef-60c297ad1e16"/>
    <xsd:import namespace="e6349704-0053-4241-997b-573d4cbbab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80ac9d-2361-4c62-98ef-60c297ad1e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349704-0053-4241-997b-573d4cbbabe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1232A7-B1EE-4A02-AC31-5555C19E9816}">
  <ds:schemaRefs>
    <ds:schemaRef ds:uri="1c80ac9d-2361-4c62-98ef-60c297ad1e16"/>
    <ds:schemaRef ds:uri="http://purl.org/dc/terms/"/>
    <ds:schemaRef ds:uri="e6349704-0053-4241-997b-573d4cbbabef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96783288-CA77-4AB8-BC6F-F9CBC30663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80ac9d-2361-4c62-98ef-60c297ad1e16"/>
    <ds:schemaRef ds:uri="e6349704-0053-4241-997b-573d4cbbab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AA544B-14B9-40EB-93FC-2CE0843C39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731</Words>
  <Application>Microsoft Macintosh PowerPoint</Application>
  <PresentationFormat>Widescreen</PresentationFormat>
  <Paragraphs>150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Overpass</vt:lpstr>
      <vt:lpstr>Office Theme</vt:lpstr>
      <vt:lpstr>Ansible  Knowing better the Tool</vt:lpstr>
      <vt:lpstr>Introduction to Ansible</vt:lpstr>
      <vt:lpstr>Why Automation?</vt:lpstr>
      <vt:lpstr>Why Ansible</vt:lpstr>
      <vt:lpstr>PowerPoint Presentation</vt:lpstr>
      <vt:lpstr>Modules Documentation</vt:lpstr>
      <vt:lpstr>Configuration of Ansible Inventory Host </vt:lpstr>
      <vt:lpstr>Creating the First ansible-playbook template</vt:lpstr>
      <vt:lpstr>PowerPoint Presentation</vt:lpstr>
      <vt:lpstr>Understanding ansible playbook </vt:lpstr>
      <vt:lpstr>PowerPoint Presentation</vt:lpstr>
      <vt:lpstr>Ansible Documentations</vt:lpstr>
      <vt:lpstr>Templating with Ansible (Jinja2)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  Knowing better the Tool</dc:title>
  <dc:creator>Sergio Borges</dc:creator>
  <cp:lastModifiedBy>Sergio Borges</cp:lastModifiedBy>
  <cp:revision>1</cp:revision>
  <dcterms:created xsi:type="dcterms:W3CDTF">2019-09-16T21:17:45Z</dcterms:created>
  <dcterms:modified xsi:type="dcterms:W3CDTF">2019-09-17T04:02:38Z</dcterms:modified>
</cp:coreProperties>
</file>